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RENAL CYST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 BY 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DR. PANCHAJANI.R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Asymptomatic – does not require treatment other than regular follow up.</a:t>
            </a:r>
          </a:p>
          <a:p>
            <a:r>
              <a:rPr lang="en-US" dirty="0" smtClean="0"/>
              <a:t>Polycystic kidney with hypertension – </a:t>
            </a:r>
            <a:r>
              <a:rPr lang="en-US" dirty="0" err="1" smtClean="0"/>
              <a:t>contro</a:t>
            </a:r>
            <a:r>
              <a:rPr lang="en-US" dirty="0" smtClean="0"/>
              <a:t> hypertension with drugs . When hypertension becomes uncontrollable </a:t>
            </a:r>
            <a:r>
              <a:rPr lang="en-US" dirty="0" err="1" smtClean="0"/>
              <a:t>nephrectomy</a:t>
            </a:r>
            <a:r>
              <a:rPr lang="en-US" dirty="0" smtClean="0"/>
              <a:t> followed by renal </a:t>
            </a:r>
            <a:r>
              <a:rPr lang="en-US" dirty="0" err="1" smtClean="0"/>
              <a:t>tranplantation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Infected cyst or </a:t>
            </a:r>
            <a:r>
              <a:rPr lang="en-US" dirty="0" err="1" smtClean="0"/>
              <a:t>pyelonephritis</a:t>
            </a:r>
            <a:r>
              <a:rPr lang="en-US" dirty="0" smtClean="0"/>
              <a:t>- USG guided aspiration</a:t>
            </a:r>
          </a:p>
          <a:p>
            <a:r>
              <a:rPr lang="en-US" dirty="0" smtClean="0"/>
              <a:t>With renal failure – dialysis followed by renal transplantation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Poly cystic kidney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Bilateral </a:t>
            </a:r>
          </a:p>
          <a:p>
            <a:r>
              <a:rPr lang="en-US" dirty="0" smtClean="0"/>
              <a:t>Occurs at the junction of distal tubule and the collecting duct</a:t>
            </a:r>
          </a:p>
          <a:p>
            <a:r>
              <a:rPr lang="en-US" dirty="0" smtClean="0"/>
              <a:t>Renal mass moves with respiration, </a:t>
            </a:r>
            <a:r>
              <a:rPr lang="en-US" dirty="0" err="1" smtClean="0"/>
              <a:t>ballotable</a:t>
            </a:r>
            <a:r>
              <a:rPr lang="en-US" dirty="0" smtClean="0"/>
              <a:t>, movable </a:t>
            </a:r>
          </a:p>
          <a:p>
            <a:r>
              <a:rPr lang="en-US" dirty="0" smtClean="0"/>
              <a:t>  75% - hypertension, 25% </a:t>
            </a:r>
            <a:r>
              <a:rPr lang="en-US" dirty="0" err="1" smtClean="0"/>
              <a:t>haematuria</a:t>
            </a:r>
            <a:endParaRPr lang="en-US" dirty="0" smtClean="0"/>
          </a:p>
          <a:p>
            <a:r>
              <a:rPr lang="en-US" b="1" dirty="0" smtClean="0"/>
              <a:t> IVU- </a:t>
            </a:r>
            <a:r>
              <a:rPr lang="en-US" dirty="0" smtClean="0"/>
              <a:t>Spider leg pattern with an elongated compressed renal </a:t>
            </a:r>
            <a:r>
              <a:rPr lang="en-US" dirty="0" err="1" smtClean="0"/>
              <a:t>pelvis,narrowed</a:t>
            </a:r>
            <a:r>
              <a:rPr lang="en-US" dirty="0" smtClean="0"/>
              <a:t> &amp; stretched calyces.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ADPKD- </a:t>
            </a:r>
            <a:r>
              <a:rPr lang="en-US" dirty="0" err="1" smtClean="0"/>
              <a:t>Autosomal</a:t>
            </a:r>
            <a:r>
              <a:rPr lang="en-US" dirty="0" smtClean="0"/>
              <a:t> </a:t>
            </a:r>
            <a:r>
              <a:rPr lang="en-US" dirty="0" err="1" smtClean="0"/>
              <a:t>domonant</a:t>
            </a:r>
            <a:r>
              <a:rPr lang="en-US" dirty="0" smtClean="0"/>
              <a:t> polycystic kidney disease</a:t>
            </a:r>
          </a:p>
          <a:p>
            <a:r>
              <a:rPr lang="en-US" dirty="0" smtClean="0"/>
              <a:t>ARPKD- </a:t>
            </a:r>
            <a:r>
              <a:rPr lang="en-US" dirty="0" err="1" smtClean="0"/>
              <a:t>Autosomal</a:t>
            </a:r>
            <a:r>
              <a:rPr lang="en-US" dirty="0" smtClean="0"/>
              <a:t> recessive  polycystic </a:t>
            </a:r>
            <a:r>
              <a:rPr lang="en-US" dirty="0" smtClean="0"/>
              <a:t>kidney disease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LESIONS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Congenital </a:t>
            </a:r>
            <a:r>
              <a:rPr lang="en-US" dirty="0" smtClean="0"/>
              <a:t>polycystic disease of liver </a:t>
            </a:r>
          </a:p>
          <a:p>
            <a:r>
              <a:rPr lang="en-US" dirty="0" smtClean="0"/>
              <a:t>Congenital polycystic disease of pancreas </a:t>
            </a:r>
          </a:p>
          <a:p>
            <a:r>
              <a:rPr lang="en-US" dirty="0" smtClean="0"/>
              <a:t>Congenital polycystic disease of </a:t>
            </a:r>
            <a:r>
              <a:rPr lang="en-US" dirty="0" smtClean="0"/>
              <a:t>ovary or testis</a:t>
            </a:r>
          </a:p>
          <a:p>
            <a:r>
              <a:rPr lang="en-US" dirty="0" smtClean="0"/>
              <a:t>Berry aneurysms.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development , some </a:t>
            </a:r>
            <a:r>
              <a:rPr lang="en-US" dirty="0" err="1" smtClean="0"/>
              <a:t>uriniferous</a:t>
            </a:r>
            <a:r>
              <a:rPr lang="en-US" dirty="0" smtClean="0"/>
              <a:t> tubules fail to join with the collecting ducts and these tubules develop in to cysts.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Pathological features ,</a:t>
            </a:r>
          </a:p>
          <a:p>
            <a:r>
              <a:rPr lang="en-US" dirty="0" smtClean="0"/>
              <a:t>Bilateral</a:t>
            </a:r>
          </a:p>
          <a:p>
            <a:r>
              <a:rPr lang="en-US" dirty="0" smtClean="0"/>
              <a:t>Enlarge to 3-4 </a:t>
            </a:r>
            <a:r>
              <a:rPr lang="en-US" dirty="0" err="1" smtClean="0"/>
              <a:t>imes</a:t>
            </a:r>
            <a:r>
              <a:rPr lang="en-US" dirty="0" smtClean="0"/>
              <a:t> the normal size </a:t>
            </a:r>
          </a:p>
          <a:p>
            <a:r>
              <a:rPr lang="en-US" dirty="0" smtClean="0"/>
              <a:t>Kidneys are studded with multiple large cysts </a:t>
            </a:r>
          </a:p>
          <a:p>
            <a:r>
              <a:rPr lang="en-US" dirty="0" smtClean="0"/>
              <a:t>When the cyst ruptures in to the pelvis of kidney, it results in </a:t>
            </a:r>
            <a:r>
              <a:rPr lang="en-US" dirty="0" err="1" smtClean="0"/>
              <a:t>haematuria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the disease progresses increases the size lead to pressure atrophy of renal parenchyma leading to renal failure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Manifest in the middle age around 40 years. </a:t>
            </a:r>
          </a:p>
          <a:p>
            <a:r>
              <a:rPr lang="en-US" dirty="0" smtClean="0"/>
              <a:t>Dull aching pain in both loins due to stretching of the capsule </a:t>
            </a:r>
          </a:p>
          <a:p>
            <a:r>
              <a:rPr lang="en-US" dirty="0" smtClean="0"/>
              <a:t>Microscopic or macroscopic </a:t>
            </a:r>
            <a:r>
              <a:rPr lang="en-US" dirty="0" err="1" smtClean="0"/>
              <a:t>haematuria</a:t>
            </a:r>
            <a:r>
              <a:rPr lang="en-US" dirty="0" smtClean="0"/>
              <a:t> in 70-80% cases.</a:t>
            </a:r>
          </a:p>
          <a:p>
            <a:r>
              <a:rPr lang="en-US" dirty="0" smtClean="0"/>
              <a:t>Hypertension- 75%</a:t>
            </a:r>
          </a:p>
          <a:p>
            <a:r>
              <a:rPr lang="en-US" dirty="0" smtClean="0"/>
              <a:t>Bilateral renal mass- kidneys are enlarged, surface nodular/ </a:t>
            </a:r>
            <a:r>
              <a:rPr lang="en-US" dirty="0" err="1" smtClean="0"/>
              <a:t>bosselated</a:t>
            </a:r>
            <a:r>
              <a:rPr lang="en-US" dirty="0" smtClean="0"/>
              <a:t>, firm to hard sometimes cystic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 of renal failure- thirst, vomiting, abdominal distension, </a:t>
            </a:r>
            <a:r>
              <a:rPr lang="en-US" dirty="0" err="1" smtClean="0"/>
              <a:t>anuria</a:t>
            </a:r>
            <a:r>
              <a:rPr lang="en-US" dirty="0" smtClean="0"/>
              <a:t>, </a:t>
            </a:r>
            <a:r>
              <a:rPr lang="en-US" dirty="0" err="1" smtClean="0"/>
              <a:t>uraemic</a:t>
            </a:r>
            <a:r>
              <a:rPr lang="en-US" dirty="0" smtClean="0"/>
              <a:t> smell, coated tongue,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Infection,pyelonephritis</a:t>
            </a:r>
            <a:endParaRPr lang="en-US" dirty="0" smtClean="0"/>
          </a:p>
          <a:p>
            <a:r>
              <a:rPr lang="en-US" dirty="0" smtClean="0"/>
              <a:t>Acute pain if there is </a:t>
            </a:r>
            <a:r>
              <a:rPr lang="en-US" dirty="0" err="1" smtClean="0"/>
              <a:t>haemorrhage</a:t>
            </a:r>
            <a:r>
              <a:rPr lang="en-US" dirty="0" smtClean="0"/>
              <a:t> or infection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urea and </a:t>
            </a:r>
            <a:r>
              <a:rPr lang="en-US" dirty="0" err="1" smtClean="0"/>
              <a:t>creatinine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Plain X-ray KUB</a:t>
            </a:r>
          </a:p>
          <a:p>
            <a:r>
              <a:rPr lang="en-US" dirty="0" smtClean="0"/>
              <a:t>Abdominal USG/CT</a:t>
            </a:r>
          </a:p>
          <a:p>
            <a:r>
              <a:rPr lang="en-US" dirty="0" smtClean="0"/>
              <a:t>IVU- spider leg deformity of the calyces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292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RENAL CYST </vt:lpstr>
      <vt:lpstr>Poly cystic kidney </vt:lpstr>
      <vt:lpstr>TYPES</vt:lpstr>
      <vt:lpstr>ASSOCIATED LESIONS</vt:lpstr>
      <vt:lpstr>Pathology </vt:lpstr>
      <vt:lpstr>Pathology </vt:lpstr>
      <vt:lpstr>Clinical features</vt:lpstr>
      <vt:lpstr>Clinical features</vt:lpstr>
      <vt:lpstr>Diagnosis </vt:lpstr>
      <vt:lpstr>Treatment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CYST </dc:title>
  <dc:creator>SURGERY</dc:creator>
  <cp:lastModifiedBy>SUJRGERY</cp:lastModifiedBy>
  <cp:revision>2</cp:revision>
  <dcterms:created xsi:type="dcterms:W3CDTF">2006-08-16T00:00:00Z</dcterms:created>
  <dcterms:modified xsi:type="dcterms:W3CDTF">2021-11-27T06:23:48Z</dcterms:modified>
</cp:coreProperties>
</file>